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ink/ink2.xml" ContentType="application/inkml+xml"/>
  <Override PartName="/ppt/notesSlides/notesSlide4.xml" ContentType="application/vnd.openxmlformats-officedocument.presentationml.notesSlide+xml"/>
  <Override PartName="/ppt/ink/ink1.xml" ContentType="application/inkml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  <p:embeddedFont>
      <p:font typeface="Raleway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font" Target="/ppt/fonts/font6.fntdata" Id="rId18" /><Relationship Type="http://schemas.openxmlformats.org/officeDocument/2006/relationships/slide" Target="/ppt/slides/slide2.xml" Id="rId3" /><Relationship Type="http://schemas.openxmlformats.org/officeDocument/2006/relationships/theme" Target="/ppt/theme/theme1.xml" Id="rId21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font" Target="/ppt/fonts/font5.fntdata" Id="rId17" /><Relationship Type="http://schemas.openxmlformats.org/officeDocument/2006/relationships/slide" Target="/ppt/slides/slide1.xml" Id="rId2" /><Relationship Type="http://schemas.openxmlformats.org/officeDocument/2006/relationships/font" Target="/ppt/fonts/font4.fntdata" Id="rId16" /><Relationship Type="http://schemas.openxmlformats.org/officeDocument/2006/relationships/viewProps" Target="/ppt/view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font" Target="/ppt/fonts/font3.fntdata" Id="rId15" /><Relationship Type="http://schemas.openxmlformats.org/officeDocument/2006/relationships/slide" Target="/ppt/slides/slide9.xml" Id="rId10" /><Relationship Type="http://schemas.openxmlformats.org/officeDocument/2006/relationships/presProps" Target="/ppt/pres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Relationship Type="http://schemas.openxmlformats.org/officeDocument/2006/relationships/tableStyles" Target="/ppt/tableStyles.xml" Id="rId22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9T11:45:46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9T11:45:50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31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5" /><Relationship Type="http://schemas.openxmlformats.org/officeDocument/2006/relationships/image" Target="/ppt/media/image4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customXml" Target="/ppt/ink/ink2.xml" Id="rId8" /><Relationship Type="http://schemas.openxmlformats.org/officeDocument/2006/relationships/image" Target="/ppt/media/image7.png" Id="rId3" /><Relationship Type="http://schemas.openxmlformats.org/officeDocument/2006/relationships/image" Target="/ppt/media/image10.png" Id="rId7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customXml" Target="/ppt/ink/ink1.xml" Id="rId6" /><Relationship Type="http://schemas.openxmlformats.org/officeDocument/2006/relationships/image" Target="/ppt/media/image9.svg" Id="rId5" /><Relationship Type="http://schemas.openxmlformats.org/officeDocument/2006/relationships/image" Target="/ppt/media/image8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5.png" Id="rId6" /><Relationship Type="http://schemas.openxmlformats.org/officeDocument/2006/relationships/image" Target="/ppt/media/image14.png" Id="rId5" /><Relationship Type="http://schemas.openxmlformats.org/officeDocument/2006/relationships/image" Target="/ppt/media/image13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21.png" Id="rId8" /><Relationship Type="http://schemas.openxmlformats.org/officeDocument/2006/relationships/image" Target="/ppt/media/image16.png" Id="rId3" /><Relationship Type="http://schemas.openxmlformats.org/officeDocument/2006/relationships/image" Target="/ppt/media/image20.png" Id="rId7" /><Relationship Type="http://schemas.openxmlformats.org/officeDocument/2006/relationships/image" Target="/ppt/media/image25.svg" Id="rId12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19.svg" Id="rId6" /><Relationship Type="http://schemas.openxmlformats.org/officeDocument/2006/relationships/image" Target="/ppt/media/image24.png" Id="rId11" /><Relationship Type="http://schemas.openxmlformats.org/officeDocument/2006/relationships/image" Target="/ppt/media/image18.png" Id="rId5" /><Relationship Type="http://schemas.openxmlformats.org/officeDocument/2006/relationships/image" Target="/ppt/media/image23.png" Id="rId10" /><Relationship Type="http://schemas.openxmlformats.org/officeDocument/2006/relationships/image" Target="/ppt/media/image17.png" Id="rId4" /><Relationship Type="http://schemas.openxmlformats.org/officeDocument/2006/relationships/image" Target="/ppt/media/image22.svg" Id="rId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28.png" Id="rId5" /><Relationship Type="http://schemas.openxmlformats.org/officeDocument/2006/relationships/image" Target="/ppt/media/image27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4.svg" Id="rId8" /><Relationship Type="http://schemas.openxmlformats.org/officeDocument/2006/relationships/image" Target="/ppt/media/image29.png" Id="rId3" /><Relationship Type="http://schemas.openxmlformats.org/officeDocument/2006/relationships/image" Target="/ppt/media/image33.png" Id="rId7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32.svg" Id="rId6" /><Relationship Type="http://schemas.openxmlformats.org/officeDocument/2006/relationships/image" Target="/ppt/media/image31.png" Id="rId5" /><Relationship Type="http://schemas.openxmlformats.org/officeDocument/2006/relationships/image" Target="/ppt/media/image36.svg" Id="rId10" /><Relationship Type="http://schemas.openxmlformats.org/officeDocument/2006/relationships/image" Target="/ppt/media/image30.svg" Id="rId4" /><Relationship Type="http://schemas.openxmlformats.org/officeDocument/2006/relationships/image" Target="/ppt/media/image35.png" Id="rId9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Unlocking Customer Insights: A Transactional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delves into customer shopping behavior, leveraging transactional data to unearth actionable insights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43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Turning Data into Decisions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20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comprehensive analysis of customer shopping behavior provides the foundational intelligence needed to drive impactful business growth and foster deeper customer relationships.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920591"/>
            <a:ext cx="77114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Illuminating Shopping Patterns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280" y="2506504"/>
            <a:ext cx="3753445" cy="2270879"/>
          </a:xfrm>
          <a:prstGeom prst="roundRect">
            <a:avLst>
              <a:gd name="adj" fmla="val 483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2506504"/>
            <a:ext cx="91440" cy="22708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2269" y="2733913"/>
            <a:ext cx="306978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Insights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12269" y="3240286"/>
            <a:ext cx="32300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Analyzed 3,900 customer purchases across diverse product categories.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74275" y="2506504"/>
            <a:ext cx="3753445" cy="2270879"/>
          </a:xfrm>
          <a:prstGeom prst="roundRect">
            <a:avLst>
              <a:gd name="adj" fmla="val 483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15" y="2506504"/>
            <a:ext cx="91440" cy="22708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0264" y="2733913"/>
            <a:ext cx="306978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Goal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4970264" y="3240286"/>
            <a:ext cx="323004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Uncover spending patterns, customer segments, and product preferences to inform business strategy.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6280" y="4981932"/>
            <a:ext cx="3753445" cy="2327077"/>
          </a:xfrm>
          <a:prstGeom prst="roundRect">
            <a:avLst>
              <a:gd name="adj" fmla="val 4715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" y="4981932"/>
            <a:ext cx="91440" cy="23270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2269" y="5209342"/>
            <a:ext cx="3230047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Subscription Behavior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012269" y="6099334"/>
            <a:ext cx="32300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Examined how subscription status influences purchase frequency and value.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130813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at a Glance: The Foundation of Our Analysis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4502" y="2572226"/>
            <a:ext cx="7632859" cy="3897630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2122" y="2579846"/>
            <a:ext cx="7617619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3340" y="2720221"/>
            <a:ext cx="183903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Rows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292435" y="2720221"/>
            <a:ext cx="488608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3,900 customer transactions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82122" y="3214688"/>
            <a:ext cx="7617619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03340" y="3355062"/>
            <a:ext cx="183903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3292435" y="3355062"/>
            <a:ext cx="488608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 detailed features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82122" y="3849529"/>
            <a:ext cx="7617619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3340" y="3989903"/>
            <a:ext cx="183903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Demographics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292435" y="3989903"/>
            <a:ext cx="488608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Age, Gender, Location, Subscription Status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1337191" y="5224462"/>
            <a:ext cx="11701077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3340" y="4978837"/>
            <a:ext cx="183903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Purchase Details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3292435" y="4978837"/>
            <a:ext cx="488608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Item, Category, Amount, Season, Size, Color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82122" y="5473303"/>
            <a:ext cx="7617619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3340" y="5613678"/>
            <a:ext cx="183903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Shopping Behavior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292435" y="5613678"/>
            <a:ext cx="488608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Discount, Promo Code, Previous Purchases, Frequency, Review Rating, Shipping Type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74502" y="6718697"/>
            <a:ext cx="763285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rich dataset provides a comprehensive view of customer interactions.</a:t>
            </a:r>
            <a:endParaRPr lang="en-US" sz="17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145" y="2243792"/>
            <a:ext cx="4908590" cy="4908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Addressing Data Challenges: Handling Missing Values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34126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 robust datasets can have gaps. Our analysis meticulously addressed missing data to ensure accuracy.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551" y="3502343"/>
            <a:ext cx="333375" cy="333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4560" y="349543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Data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54560" y="4065032"/>
            <a:ext cx="295263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37 values in the 'Review Rating' column identified.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307" y="3502343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07316" y="349543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Imputation Strategy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0907316" y="4065032"/>
            <a:ext cx="295263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review ratings were imputed using the median rating for each product category.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551" y="5939076"/>
            <a:ext cx="333375" cy="3333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54560" y="5932170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Ensuring Integrity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6954560" y="6501765"/>
            <a:ext cx="690538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method maintains data integrity while preserving nuanced category-specific sentiments.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3D3C22C-5F0E-6CEA-5ECD-54950A7489AA}"/>
                  </a:ext>
                </a:extLst>
              </p14:cNvPr>
              <p14:cNvContentPartPr/>
              <p14:nvPr/>
            </p14:nvContentPartPr>
            <p14:xfrm>
              <a:off x="13202308" y="7972556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3D3C22C-5F0E-6CEA-5ECD-54950A748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96188" y="79664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5B17298-A32D-AA9F-7886-005C497670A6}"/>
                  </a:ext>
                </a:extLst>
              </p14:cNvPr>
              <p14:cNvContentPartPr/>
              <p14:nvPr/>
            </p14:nvContentPartPr>
            <p14:xfrm>
              <a:off x="13479508" y="7993076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5B17298-A32D-AA9F-7886-005C497670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73388" y="798695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174" y="664369"/>
            <a:ext cx="7806452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Python's Role: Exploratory Data Analysis &amp; Preparation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5174" y="2145387"/>
            <a:ext cx="764381" cy="1146572"/>
          </a:xfrm>
          <a:prstGeom prst="roundRect">
            <a:avLst>
              <a:gd name="adj" fmla="val 36002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94013" y="2539484"/>
            <a:ext cx="28658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7110651" y="2336483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110651" y="2749629"/>
            <a:ext cx="685097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imported the dataset using the </a:t>
            </a:r>
            <a:r>
              <a:rPr lang="en-US" sz="15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library.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5174" y="3483054"/>
            <a:ext cx="764381" cy="1146572"/>
          </a:xfrm>
          <a:prstGeom prst="roundRect">
            <a:avLst>
              <a:gd name="adj" fmla="val 360025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394013" y="3877151"/>
            <a:ext cx="28658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110651" y="3674150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Exploration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110651" y="4087297"/>
            <a:ext cx="685097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Utilized </a:t>
            </a:r>
            <a:r>
              <a:rPr lang="en-US" sz="15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50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structural and statistical overview.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5174" y="4820722"/>
            <a:ext cx="764381" cy="1146572"/>
          </a:xfrm>
          <a:prstGeom prst="roundRect">
            <a:avLst>
              <a:gd name="adj" fmla="val 360025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94013" y="5214818"/>
            <a:ext cx="28658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110651" y="5011817"/>
            <a:ext cx="26209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110651" y="5424964"/>
            <a:ext cx="68509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and imputed null values in 'Review Rating' with category medians.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55174" y="6158389"/>
            <a:ext cx="764381" cy="1406843"/>
          </a:xfrm>
          <a:prstGeom prst="roundRect">
            <a:avLst>
              <a:gd name="adj" fmla="val 360025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94013" y="6682621"/>
            <a:ext cx="28658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110651" y="6349484"/>
            <a:ext cx="282249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Column Standardization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110651" y="6762631"/>
            <a:ext cx="6850975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Renamed columns to snake_case for enhanced readability and maintainability.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258" y="578168"/>
            <a:ext cx="10388798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Engineering: Enriching Our Data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4258" y="2099072"/>
            <a:ext cx="3741301" cy="2760345"/>
          </a:xfrm>
          <a:prstGeom prst="roundRect">
            <a:avLst>
              <a:gd name="adj" fmla="val 3975"/>
            </a:avLst>
          </a:prstGeom>
          <a:solidFill>
            <a:srgbClr val="1B1C1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8" y="2076212"/>
            <a:ext cx="3741301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167" y="1784390"/>
            <a:ext cx="629364" cy="629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79000" y="1941671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66907" y="2623542"/>
            <a:ext cx="3276005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 Group Segmentation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966907" y="3619857"/>
            <a:ext cx="3276005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Created an </a:t>
            </a:r>
            <a:r>
              <a:rPr lang="en-US" sz="16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column by categorizing customer ages into meaningful bins.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85348" y="2099072"/>
            <a:ext cx="3741301" cy="2760345"/>
          </a:xfrm>
          <a:prstGeom prst="roundRect">
            <a:avLst>
              <a:gd name="adj" fmla="val 3975"/>
            </a:avLst>
          </a:prstGeom>
          <a:solidFill>
            <a:srgbClr val="1B1C1D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076212"/>
            <a:ext cx="3741301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56" y="1784390"/>
            <a:ext cx="629364" cy="629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30089" y="1941671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4917996" y="2623542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Purchase Frequency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4917996" y="3226594"/>
            <a:ext cx="3276005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a </a:t>
            </a:r>
            <a:r>
              <a:rPr lang="en-US" sz="16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column to quantify buying habits.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734258" y="5383887"/>
            <a:ext cx="7692390" cy="2031444"/>
          </a:xfrm>
          <a:prstGeom prst="roundRect">
            <a:avLst>
              <a:gd name="adj" fmla="val 5401"/>
            </a:avLst>
          </a:prstGeom>
          <a:solidFill>
            <a:srgbClr val="1B1C1D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58" y="5361027"/>
            <a:ext cx="7692390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71" y="5069205"/>
            <a:ext cx="629364" cy="62936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454604" y="5226487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1"/>
          <p:cNvSpPr/>
          <p:nvPr/>
        </p:nvSpPr>
        <p:spPr>
          <a:xfrm>
            <a:off x="966907" y="5908358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Analysis</a:t>
            </a:r>
            <a:endParaRPr lang="en-US" sz="2450" dirty="0"/>
          </a:p>
        </p:txBody>
      </p:sp>
      <p:sp>
        <p:nvSpPr>
          <p:cNvPr id="20" name="Text 12"/>
          <p:cNvSpPr/>
          <p:nvPr/>
        </p:nvSpPr>
        <p:spPr>
          <a:xfrm>
            <a:off x="966907" y="6511409"/>
            <a:ext cx="7227094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new features provide deeper insights into customer demographics and behavior.</a:t>
            </a:r>
            <a:endParaRPr lang="en-US" sz="16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999" y="1784390"/>
            <a:ext cx="4957643" cy="49576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249692"/>
            <a:ext cx="85283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Consistency &amp; Optimization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5569" y="4234815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the integrity and efficiency of our dataset was crucial for accurate analysis.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5569" y="4815126"/>
            <a:ext cx="4237673" cy="2827496"/>
          </a:xfrm>
          <a:prstGeom prst="roundRect">
            <a:avLst>
              <a:gd name="adj" fmla="val 1130"/>
            </a:avLst>
          </a:prstGeom>
          <a:solidFill>
            <a:srgbClr val="3A3B3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72" y="5028128"/>
            <a:ext cx="639008" cy="63900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08" y="5203865"/>
            <a:ext cx="287536" cy="2875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8572" y="5880140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Redundancy Check</a:t>
            </a:r>
            <a:endParaRPr lang="en-US" sz="2500" dirty="0"/>
          </a:p>
        </p:txBody>
      </p:sp>
      <p:sp>
        <p:nvSpPr>
          <p:cNvPr id="9" name="Text 4"/>
          <p:cNvSpPr/>
          <p:nvPr/>
        </p:nvSpPr>
        <p:spPr>
          <a:xfrm>
            <a:off x="958572" y="6407348"/>
            <a:ext cx="3811667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Verified if 'discount_applied' and 'promo_code_used' conveyed similar information.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5196245" y="4815126"/>
            <a:ext cx="4237792" cy="2827496"/>
          </a:xfrm>
          <a:prstGeom prst="roundRect">
            <a:avLst>
              <a:gd name="adj" fmla="val 1130"/>
            </a:avLst>
          </a:prstGeom>
          <a:solidFill>
            <a:srgbClr val="3A3B3C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9248" y="5028128"/>
            <a:ext cx="639008" cy="639008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4984" y="5203865"/>
            <a:ext cx="287536" cy="28753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409248" y="5880140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Streamlined Data</a:t>
            </a:r>
            <a:endParaRPr lang="en-US" sz="2500" dirty="0"/>
          </a:p>
        </p:txBody>
      </p:sp>
      <p:sp>
        <p:nvSpPr>
          <p:cNvPr id="14" name="Text 7"/>
          <p:cNvSpPr/>
          <p:nvPr/>
        </p:nvSpPr>
        <p:spPr>
          <a:xfrm>
            <a:off x="5409248" y="6407348"/>
            <a:ext cx="381178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Removed the 'promo_code_used' column to eliminate redundancy and simplify the dataset.</a:t>
            </a:r>
            <a:endParaRPr lang="en-US" sz="1650" dirty="0"/>
          </a:p>
        </p:txBody>
      </p:sp>
      <p:sp>
        <p:nvSpPr>
          <p:cNvPr id="15" name="Shape 8"/>
          <p:cNvSpPr/>
          <p:nvPr/>
        </p:nvSpPr>
        <p:spPr>
          <a:xfrm>
            <a:off x="9647039" y="4815126"/>
            <a:ext cx="4237792" cy="2827496"/>
          </a:xfrm>
          <a:prstGeom prst="roundRect">
            <a:avLst>
              <a:gd name="adj" fmla="val 1130"/>
            </a:avLst>
          </a:prstGeom>
          <a:solidFill>
            <a:srgbClr val="3A3B3C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0042" y="5028128"/>
            <a:ext cx="639008" cy="63900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35778" y="5203865"/>
            <a:ext cx="287536" cy="28753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860042" y="5880140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Optimized Structure</a:t>
            </a:r>
            <a:endParaRPr lang="en-US" sz="2500" dirty="0"/>
          </a:p>
        </p:txBody>
      </p:sp>
      <p:sp>
        <p:nvSpPr>
          <p:cNvPr id="19" name="Text 10"/>
          <p:cNvSpPr/>
          <p:nvPr/>
        </p:nvSpPr>
        <p:spPr>
          <a:xfrm>
            <a:off x="9860042" y="6407348"/>
            <a:ext cx="381178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step improved data quality and prepared it for robust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908090"/>
            <a:ext cx="12971502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Integration: From Python to PostgreSQL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2143601"/>
            <a:ext cx="4936093" cy="4936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9825" y="2095262"/>
            <a:ext cx="7666196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cleaned and prepared data was seamlessly transitioned for advanced SQL querying.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19825" y="3024664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3359348"/>
            <a:ext cx="3725704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9825" y="352770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 Connection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19825" y="4078248"/>
            <a:ext cx="3725704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Established a secure connection between our Python environment and a PostgreSQL database.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160318" y="3024664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318" y="3359348"/>
            <a:ext cx="3725704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60318" y="352770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0160318" y="4078248"/>
            <a:ext cx="3725704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processed DataFrame was efficiently loaded into the PostgreSQL database.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219825" y="5485686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5" y="5777508"/>
            <a:ext cx="7666196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19825" y="598872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 Readiness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6219825" y="6539270"/>
            <a:ext cx="766619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integration enables powerful SQL-based analytical operations.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4119"/>
            <a:ext cx="10140910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Steps: Deep Dive into SQL Analysis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020" y="1641634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the data meticulously prepared and integrated, the next phase focuses on extracting granular insights.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020" y="2209324"/>
            <a:ext cx="1646515" cy="120015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771" y="2662833"/>
            <a:ext cx="292894" cy="2928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3775" y="2417564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Segmentation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583775" y="2867858"/>
            <a:ext cx="688824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distinct customer groups based on behavior and demographics.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479596" y="3399949"/>
            <a:ext cx="11317724" cy="11430"/>
          </a:xfrm>
          <a:prstGeom prst="roundRect">
            <a:avLst>
              <a:gd name="adj" fmla="val 273374"/>
            </a:avLst>
          </a:prstGeom>
          <a:solidFill>
            <a:srgbClr val="535455"/>
          </a:solidFill>
          <a:ln/>
        </p:spPr>
      </p:sp>
      <p:sp>
        <p:nvSpPr>
          <p:cNvPr id="9" name="Shape 6"/>
          <p:cNvSpPr/>
          <p:nvPr/>
        </p:nvSpPr>
        <p:spPr>
          <a:xfrm>
            <a:off x="729020" y="3513534"/>
            <a:ext cx="3293031" cy="120015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9088" y="3967043"/>
            <a:ext cx="292894" cy="2928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30291" y="3721775"/>
            <a:ext cx="271236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Performance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230291" y="4172069"/>
            <a:ext cx="642151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popular products, categories, and their impact on revenue.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126111" y="4704159"/>
            <a:ext cx="9671209" cy="11430"/>
          </a:xfrm>
          <a:prstGeom prst="roundRect">
            <a:avLst>
              <a:gd name="adj" fmla="val 273374"/>
            </a:avLst>
          </a:prstGeom>
          <a:solidFill>
            <a:srgbClr val="535455"/>
          </a:solidFill>
          <a:ln/>
        </p:spPr>
      </p:sp>
      <p:sp>
        <p:nvSpPr>
          <p:cNvPr id="14" name="Shape 10"/>
          <p:cNvSpPr/>
          <p:nvPr/>
        </p:nvSpPr>
        <p:spPr>
          <a:xfrm>
            <a:off x="729020" y="4817745"/>
            <a:ext cx="4939546" cy="120015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2286" y="5271254"/>
            <a:ext cx="292894" cy="2928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876806" y="502598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Subscription Impact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5876806" y="5476280"/>
            <a:ext cx="551342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Quantify the value and behavior of subscribed customers.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72626" y="6008370"/>
            <a:ext cx="8024693" cy="11430"/>
          </a:xfrm>
          <a:prstGeom prst="roundRect">
            <a:avLst>
              <a:gd name="adj" fmla="val 273374"/>
            </a:avLst>
          </a:prstGeom>
          <a:solidFill>
            <a:srgbClr val="535455"/>
          </a:solidFill>
          <a:ln/>
        </p:spPr>
      </p:sp>
      <p:sp>
        <p:nvSpPr>
          <p:cNvPr id="19" name="Shape 14"/>
          <p:cNvSpPr/>
          <p:nvPr/>
        </p:nvSpPr>
        <p:spPr>
          <a:xfrm>
            <a:off x="729020" y="6121956"/>
            <a:ext cx="6586180" cy="153352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5603" y="6742152"/>
            <a:ext cx="292894" cy="29289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3440" y="6330196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Actionable Insights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523440" y="6780490"/>
            <a:ext cx="61697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Translate findings into strategic recommendations for marketing and product development.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578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Raleway</vt:lpstr>
      <vt:lpstr>Consolas</vt:lpstr>
      <vt:lpstr>Prata Light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NEW COMPUTER</dc:creator>
  <cp:lastModifiedBy>Sneha patil</cp:lastModifiedBy>
  <cp:revision>2</cp:revision>
  <dcterms:created xsi:type="dcterms:W3CDTF">2025-12-19T11:42:29Z</dcterms:created>
  <dcterms:modified xsi:type="dcterms:W3CDTF">2025-12-19T11:52:41Z</dcterms:modified>
</cp:coreProperties>
</file>